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81" r:id="rId4"/>
    <p:sldId id="258" r:id="rId5"/>
    <p:sldId id="257" r:id="rId6"/>
    <p:sldId id="262" r:id="rId7"/>
    <p:sldId id="263" r:id="rId8"/>
    <p:sldId id="260" r:id="rId9"/>
    <p:sldId id="272" r:id="rId10"/>
    <p:sldId id="277" r:id="rId11"/>
    <p:sldId id="282" r:id="rId12"/>
    <p:sldId id="283" r:id="rId13"/>
    <p:sldId id="284" r:id="rId14"/>
  </p:sldIdLst>
  <p:sldSz cx="9144000" cy="6858000" type="screen4x3"/>
  <p:notesSz cx="6858000" cy="9144000"/>
  <p:embeddedFontLst>
    <p:embeddedFont>
      <p:font typeface="Segoe UI" pitchFamily="34" charset="0"/>
      <p:regular r:id="rId17"/>
      <p:bold r:id="rId18"/>
      <p:italic r:id="rId19"/>
      <p:boldItalic r:id="rId20"/>
    </p:embeddedFont>
    <p:embeddedFont>
      <p:font typeface="Perpetua" pitchFamily="18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CC66"/>
    <a:srgbClr val="A9B9ED"/>
    <a:srgbClr val="A2B4EC"/>
    <a:srgbClr val="90A5E8"/>
    <a:srgbClr val="869D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50" autoAdjust="0"/>
  </p:normalViewPr>
  <p:slideViewPr>
    <p:cSldViewPr>
      <p:cViewPr varScale="1">
        <p:scale>
          <a:sx n="95" d="100"/>
          <a:sy n="95" d="100"/>
        </p:scale>
        <p:origin x="-109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785CB-64E7-48C9-A893-115EA3D1F0E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8A8B69-338F-42CB-8A08-48BA84CCC8FB}" type="pres">
      <dgm:prSet presAssocID="{5F1785CB-64E7-48C9-A893-115EA3D1F0E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87151E0-B686-4F79-80D4-A036F1B66C4D}" type="presOf" srcId="{5F1785CB-64E7-48C9-A893-115EA3D1F0E1}" destId="{B48A8B69-338F-42CB-8A08-48BA84CCC8FB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1785CB-64E7-48C9-A893-115EA3D1F0E1}" type="doc">
      <dgm:prSet loTypeId="urn:microsoft.com/office/officeart/2005/8/layout/radial6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414434-8C69-4BA2-9631-CC9C234A2B20}">
      <dgm:prSet phldrT="[Text]" custT="1"/>
      <dgm:spPr>
        <a:ln>
          <a:solidFill>
            <a:srgbClr val="FFCC66"/>
          </a:solidFill>
        </a:ln>
      </dgm:spPr>
      <dgm:t>
        <a:bodyPr/>
        <a:lstStyle/>
        <a:p>
          <a:r>
            <a:rPr lang="en-US" sz="1400" b="1" dirty="0" smtClean="0"/>
            <a:t>Sustainability</a:t>
          </a:r>
        </a:p>
        <a:p>
          <a:r>
            <a:rPr lang="en-US" sz="1400" b="1" dirty="0" smtClean="0"/>
            <a:t>Connections</a:t>
          </a:r>
          <a:endParaRPr lang="en-US" sz="1400" b="1" dirty="0"/>
        </a:p>
      </dgm:t>
    </dgm:pt>
    <dgm:pt modelId="{76505F66-E3E8-41D6-B956-D538B21157D4}" type="parTrans" cxnId="{63D5207F-3243-4289-964E-E9E4CE5AD1CB}">
      <dgm:prSet/>
      <dgm:spPr/>
      <dgm:t>
        <a:bodyPr/>
        <a:lstStyle/>
        <a:p>
          <a:endParaRPr lang="en-US" sz="1100" b="1"/>
        </a:p>
      </dgm:t>
    </dgm:pt>
    <dgm:pt modelId="{468C3011-587C-483A-BB20-3E4B8775B26F}" type="sibTrans" cxnId="{63D5207F-3243-4289-964E-E9E4CE5AD1CB}">
      <dgm:prSet/>
      <dgm:spPr/>
      <dgm:t>
        <a:bodyPr/>
        <a:lstStyle/>
        <a:p>
          <a:endParaRPr lang="en-US" sz="1100" b="1"/>
        </a:p>
      </dgm:t>
    </dgm:pt>
    <dgm:pt modelId="{AC2273EF-90AB-41B9-B3FD-4CEE480C9541}">
      <dgm:prSet phldrT="[Text]" custT="1"/>
      <dgm:spPr>
        <a:ln>
          <a:solidFill>
            <a:srgbClr val="FFCC66"/>
          </a:solidFill>
        </a:ln>
      </dgm:spPr>
      <dgm:t>
        <a:bodyPr/>
        <a:lstStyle/>
        <a:p>
          <a:r>
            <a:rPr lang="en-US" sz="1100" b="1" dirty="0" smtClean="0"/>
            <a:t>Innovation</a:t>
          </a:r>
          <a:endParaRPr lang="en-US" sz="1100" b="1" dirty="0"/>
        </a:p>
      </dgm:t>
    </dgm:pt>
    <dgm:pt modelId="{1E2FFFE4-2C97-4A1C-9F41-B21510E3D8EF}" type="parTrans" cxnId="{5424237E-A04E-4D03-B7FD-45D7C810D6B4}">
      <dgm:prSet/>
      <dgm:spPr/>
      <dgm:t>
        <a:bodyPr/>
        <a:lstStyle/>
        <a:p>
          <a:endParaRPr lang="en-US" sz="1100" b="1"/>
        </a:p>
      </dgm:t>
    </dgm:pt>
    <dgm:pt modelId="{A1E284C3-A4E4-4E1A-A33E-BB764666B947}" type="sibTrans" cxnId="{5424237E-A04E-4D03-B7FD-45D7C810D6B4}">
      <dgm:prSet/>
      <dgm:spPr/>
      <dgm:t>
        <a:bodyPr/>
        <a:lstStyle/>
        <a:p>
          <a:endParaRPr lang="en-US" sz="1100" b="1"/>
        </a:p>
      </dgm:t>
    </dgm:pt>
    <dgm:pt modelId="{B8590B22-990E-4742-A4A1-89C47F588641}">
      <dgm:prSet phldrT="[Text]" custT="1"/>
      <dgm:spPr>
        <a:ln>
          <a:solidFill>
            <a:srgbClr val="FFCC66"/>
          </a:solidFill>
        </a:ln>
      </dgm:spPr>
      <dgm:t>
        <a:bodyPr/>
        <a:lstStyle/>
        <a:p>
          <a:r>
            <a:rPr lang="en-US" sz="1100" b="1" dirty="0" smtClean="0"/>
            <a:t>Consumer</a:t>
          </a:r>
        </a:p>
      </dgm:t>
    </dgm:pt>
    <dgm:pt modelId="{BC5DAB50-4BE1-4656-8273-B5DB0FBCEC87}" type="parTrans" cxnId="{95958F69-CACE-4FA5-AADE-730AEFE3F38B}">
      <dgm:prSet/>
      <dgm:spPr/>
      <dgm:t>
        <a:bodyPr/>
        <a:lstStyle/>
        <a:p>
          <a:endParaRPr lang="en-US" sz="1100" b="1"/>
        </a:p>
      </dgm:t>
    </dgm:pt>
    <dgm:pt modelId="{1ACB849C-19B4-47D9-8248-DAC59ABE65FF}" type="sibTrans" cxnId="{95958F69-CACE-4FA5-AADE-730AEFE3F38B}">
      <dgm:prSet/>
      <dgm:spPr/>
      <dgm:t>
        <a:bodyPr/>
        <a:lstStyle/>
        <a:p>
          <a:endParaRPr lang="en-US" sz="1100" b="1"/>
        </a:p>
      </dgm:t>
    </dgm:pt>
    <dgm:pt modelId="{0E7E4701-2E08-4DFC-A065-26D0D6B668F1}">
      <dgm:prSet phldrT="[Text]" custT="1"/>
      <dgm:spPr>
        <a:ln>
          <a:solidFill>
            <a:srgbClr val="FFCC66"/>
          </a:solidFill>
        </a:ln>
      </dgm:spPr>
      <dgm:t>
        <a:bodyPr/>
        <a:lstStyle/>
        <a:p>
          <a:r>
            <a:rPr lang="en-US" sz="1100" b="1" dirty="0" smtClean="0"/>
            <a:t>ROI</a:t>
          </a:r>
          <a:endParaRPr lang="en-US" sz="1100" b="1" dirty="0"/>
        </a:p>
      </dgm:t>
    </dgm:pt>
    <dgm:pt modelId="{2C6C0BDA-C016-4B34-96ED-347A5AD2EB2D}" type="parTrans" cxnId="{721471EE-6860-4441-AFFF-8181C673957F}">
      <dgm:prSet/>
      <dgm:spPr/>
      <dgm:t>
        <a:bodyPr/>
        <a:lstStyle/>
        <a:p>
          <a:endParaRPr lang="en-US" sz="1100" b="1"/>
        </a:p>
      </dgm:t>
    </dgm:pt>
    <dgm:pt modelId="{0955AE81-9D00-46B1-946C-8A02631C13DC}" type="sibTrans" cxnId="{721471EE-6860-4441-AFFF-8181C673957F}">
      <dgm:prSet/>
      <dgm:spPr/>
      <dgm:t>
        <a:bodyPr/>
        <a:lstStyle/>
        <a:p>
          <a:endParaRPr lang="en-US" sz="1100" b="1"/>
        </a:p>
      </dgm:t>
    </dgm:pt>
    <dgm:pt modelId="{09BF75CB-6EFE-4CFD-88F4-87A69BB8520C}">
      <dgm:prSet phldrT="[Text]" custT="1"/>
      <dgm:spPr>
        <a:ln>
          <a:solidFill>
            <a:srgbClr val="FFCC66"/>
          </a:solidFill>
        </a:ln>
      </dgm:spPr>
      <dgm:t>
        <a:bodyPr/>
        <a:lstStyle/>
        <a:p>
          <a:r>
            <a:rPr lang="en-US" sz="1100" b="1" dirty="0" smtClean="0"/>
            <a:t>Talent</a:t>
          </a:r>
          <a:endParaRPr lang="en-US" sz="1100" b="1" dirty="0"/>
        </a:p>
      </dgm:t>
    </dgm:pt>
    <dgm:pt modelId="{A9CC34D5-D84C-4F50-9827-909759A147BA}" type="parTrans" cxnId="{D99BAF61-F694-4251-91C1-D4CA154FBA1D}">
      <dgm:prSet/>
      <dgm:spPr/>
      <dgm:t>
        <a:bodyPr/>
        <a:lstStyle/>
        <a:p>
          <a:endParaRPr lang="en-US" sz="1100" b="1"/>
        </a:p>
      </dgm:t>
    </dgm:pt>
    <dgm:pt modelId="{1D50842A-B36C-42B6-96AE-5CEAC8E1F527}" type="sibTrans" cxnId="{D99BAF61-F694-4251-91C1-D4CA154FBA1D}">
      <dgm:prSet/>
      <dgm:spPr/>
      <dgm:t>
        <a:bodyPr/>
        <a:lstStyle/>
        <a:p>
          <a:endParaRPr lang="en-US" sz="1100" b="1"/>
        </a:p>
      </dgm:t>
    </dgm:pt>
    <dgm:pt modelId="{B48A8B69-338F-42CB-8A08-48BA84CCC8FB}" type="pres">
      <dgm:prSet presAssocID="{5F1785CB-64E7-48C9-A893-115EA3D1F0E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53A419-74E9-4633-B5A2-C0476E50B016}" type="pres">
      <dgm:prSet presAssocID="{A3414434-8C69-4BA2-9631-CC9C234A2B20}" presName="centerShape" presStyleLbl="node0" presStyleIdx="0" presStyleCnt="1" custScaleX="112900" custScaleY="107768"/>
      <dgm:spPr/>
      <dgm:t>
        <a:bodyPr/>
        <a:lstStyle/>
        <a:p>
          <a:endParaRPr lang="en-US"/>
        </a:p>
      </dgm:t>
    </dgm:pt>
    <dgm:pt modelId="{07B5CD7D-758D-45B1-B73B-49120ACA0E87}" type="pres">
      <dgm:prSet presAssocID="{AC2273EF-90AB-41B9-B3FD-4CEE480C954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2F7A9-0BF3-4FB8-A564-7D578496A978}" type="pres">
      <dgm:prSet presAssocID="{AC2273EF-90AB-41B9-B3FD-4CEE480C9541}" presName="dummy" presStyleCnt="0"/>
      <dgm:spPr/>
      <dgm:t>
        <a:bodyPr/>
        <a:lstStyle/>
        <a:p>
          <a:endParaRPr lang="en-US"/>
        </a:p>
      </dgm:t>
    </dgm:pt>
    <dgm:pt modelId="{59BE75D0-4FC6-4416-BE3E-137273FC89B0}" type="pres">
      <dgm:prSet presAssocID="{A1E284C3-A4E4-4E1A-A33E-BB764666B94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2A01F00-90A3-46B6-96F6-B4F6B8A9837B}" type="pres">
      <dgm:prSet presAssocID="{B8590B22-990E-4742-A4A1-89C47F5886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93A40-CC88-4A71-803B-DE12B4388952}" type="pres">
      <dgm:prSet presAssocID="{B8590B22-990E-4742-A4A1-89C47F588641}" presName="dummy" presStyleCnt="0"/>
      <dgm:spPr/>
      <dgm:t>
        <a:bodyPr/>
        <a:lstStyle/>
        <a:p>
          <a:endParaRPr lang="en-US"/>
        </a:p>
      </dgm:t>
    </dgm:pt>
    <dgm:pt modelId="{F7A821C0-13B7-4739-8EA7-4FCB34A61BD0}" type="pres">
      <dgm:prSet presAssocID="{1ACB849C-19B4-47D9-8248-DAC59ABE65F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1C0D8AB-275B-4BFE-9094-6D1C7BF13E9B}" type="pres">
      <dgm:prSet presAssocID="{0E7E4701-2E08-4DFC-A065-26D0D6B668F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FBC99-DC50-43E2-94A6-CCDC5766FBB6}" type="pres">
      <dgm:prSet presAssocID="{0E7E4701-2E08-4DFC-A065-26D0D6B668F1}" presName="dummy" presStyleCnt="0"/>
      <dgm:spPr/>
      <dgm:t>
        <a:bodyPr/>
        <a:lstStyle/>
        <a:p>
          <a:endParaRPr lang="en-US"/>
        </a:p>
      </dgm:t>
    </dgm:pt>
    <dgm:pt modelId="{80CD3F20-DBE1-4CB3-99D5-6C9CC5588CA9}" type="pres">
      <dgm:prSet presAssocID="{0955AE81-9D00-46B1-946C-8A02631C13D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13DE7A5-1375-4A29-9A63-2EEAF2833014}" type="pres">
      <dgm:prSet presAssocID="{09BF75CB-6EFE-4CFD-88F4-87A69BB8520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407D4-7C68-46E1-906F-9637F3FFEDD4}" type="pres">
      <dgm:prSet presAssocID="{09BF75CB-6EFE-4CFD-88F4-87A69BB8520C}" presName="dummy" presStyleCnt="0"/>
      <dgm:spPr/>
      <dgm:t>
        <a:bodyPr/>
        <a:lstStyle/>
        <a:p>
          <a:endParaRPr lang="en-US"/>
        </a:p>
      </dgm:t>
    </dgm:pt>
    <dgm:pt modelId="{7CC2936C-25B4-4CE6-9ACE-7C83BC878B66}" type="pres">
      <dgm:prSet presAssocID="{1D50842A-B36C-42B6-96AE-5CEAC8E1F527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5958F69-CACE-4FA5-AADE-730AEFE3F38B}" srcId="{A3414434-8C69-4BA2-9631-CC9C234A2B20}" destId="{B8590B22-990E-4742-A4A1-89C47F588641}" srcOrd="1" destOrd="0" parTransId="{BC5DAB50-4BE1-4656-8273-B5DB0FBCEC87}" sibTransId="{1ACB849C-19B4-47D9-8248-DAC59ABE65FF}"/>
    <dgm:cxn modelId="{63D5207F-3243-4289-964E-E9E4CE5AD1CB}" srcId="{5F1785CB-64E7-48C9-A893-115EA3D1F0E1}" destId="{A3414434-8C69-4BA2-9631-CC9C234A2B20}" srcOrd="0" destOrd="0" parTransId="{76505F66-E3E8-41D6-B956-D538B21157D4}" sibTransId="{468C3011-587C-483A-BB20-3E4B8775B26F}"/>
    <dgm:cxn modelId="{EC38DD14-FE87-4F79-A98E-13106217F940}" type="presOf" srcId="{0955AE81-9D00-46B1-946C-8A02631C13DC}" destId="{80CD3F20-DBE1-4CB3-99D5-6C9CC5588CA9}" srcOrd="0" destOrd="0" presId="urn:microsoft.com/office/officeart/2005/8/layout/radial6"/>
    <dgm:cxn modelId="{5424237E-A04E-4D03-B7FD-45D7C810D6B4}" srcId="{A3414434-8C69-4BA2-9631-CC9C234A2B20}" destId="{AC2273EF-90AB-41B9-B3FD-4CEE480C9541}" srcOrd="0" destOrd="0" parTransId="{1E2FFFE4-2C97-4A1C-9F41-B21510E3D8EF}" sibTransId="{A1E284C3-A4E4-4E1A-A33E-BB764666B947}"/>
    <dgm:cxn modelId="{0CE7D106-40EA-4835-9D1E-BC3F91EC7D71}" type="presOf" srcId="{B8590B22-990E-4742-A4A1-89C47F588641}" destId="{C2A01F00-90A3-46B6-96F6-B4F6B8A9837B}" srcOrd="0" destOrd="0" presId="urn:microsoft.com/office/officeart/2005/8/layout/radial6"/>
    <dgm:cxn modelId="{8918CF48-D523-49C6-AA78-3A9400F55DD9}" type="presOf" srcId="{1ACB849C-19B4-47D9-8248-DAC59ABE65FF}" destId="{F7A821C0-13B7-4739-8EA7-4FCB34A61BD0}" srcOrd="0" destOrd="0" presId="urn:microsoft.com/office/officeart/2005/8/layout/radial6"/>
    <dgm:cxn modelId="{FBB4EA08-4BD6-4E4D-BF78-0597A4842FA7}" type="presOf" srcId="{5F1785CB-64E7-48C9-A893-115EA3D1F0E1}" destId="{B48A8B69-338F-42CB-8A08-48BA84CCC8FB}" srcOrd="0" destOrd="0" presId="urn:microsoft.com/office/officeart/2005/8/layout/radial6"/>
    <dgm:cxn modelId="{56F3A215-58D8-4B16-AC9E-C50E5FBAA4EF}" type="presOf" srcId="{1D50842A-B36C-42B6-96AE-5CEAC8E1F527}" destId="{7CC2936C-25B4-4CE6-9ACE-7C83BC878B66}" srcOrd="0" destOrd="0" presId="urn:microsoft.com/office/officeart/2005/8/layout/radial6"/>
    <dgm:cxn modelId="{A3A37664-E881-4553-9323-03B2554AA8BF}" type="presOf" srcId="{09BF75CB-6EFE-4CFD-88F4-87A69BB8520C}" destId="{713DE7A5-1375-4A29-9A63-2EEAF2833014}" srcOrd="0" destOrd="0" presId="urn:microsoft.com/office/officeart/2005/8/layout/radial6"/>
    <dgm:cxn modelId="{84407E08-FB34-4C24-80DD-7C8BCE56500E}" type="presOf" srcId="{0E7E4701-2E08-4DFC-A065-26D0D6B668F1}" destId="{D1C0D8AB-275B-4BFE-9094-6D1C7BF13E9B}" srcOrd="0" destOrd="0" presId="urn:microsoft.com/office/officeart/2005/8/layout/radial6"/>
    <dgm:cxn modelId="{362BF4D2-B685-4F09-9B08-F8AD9E59A74D}" type="presOf" srcId="{A3414434-8C69-4BA2-9631-CC9C234A2B20}" destId="{2453A419-74E9-4633-B5A2-C0476E50B016}" srcOrd="0" destOrd="0" presId="urn:microsoft.com/office/officeart/2005/8/layout/radial6"/>
    <dgm:cxn modelId="{721471EE-6860-4441-AFFF-8181C673957F}" srcId="{A3414434-8C69-4BA2-9631-CC9C234A2B20}" destId="{0E7E4701-2E08-4DFC-A065-26D0D6B668F1}" srcOrd="2" destOrd="0" parTransId="{2C6C0BDA-C016-4B34-96ED-347A5AD2EB2D}" sibTransId="{0955AE81-9D00-46B1-946C-8A02631C13DC}"/>
    <dgm:cxn modelId="{B9750BE0-56B0-4C0E-848E-D2FF6EA34C5E}" type="presOf" srcId="{A1E284C3-A4E4-4E1A-A33E-BB764666B947}" destId="{59BE75D0-4FC6-4416-BE3E-137273FC89B0}" srcOrd="0" destOrd="0" presId="urn:microsoft.com/office/officeart/2005/8/layout/radial6"/>
    <dgm:cxn modelId="{F05FD0E8-111F-4382-9602-77ED92175472}" type="presOf" srcId="{AC2273EF-90AB-41B9-B3FD-4CEE480C9541}" destId="{07B5CD7D-758D-45B1-B73B-49120ACA0E87}" srcOrd="0" destOrd="0" presId="urn:microsoft.com/office/officeart/2005/8/layout/radial6"/>
    <dgm:cxn modelId="{D99BAF61-F694-4251-91C1-D4CA154FBA1D}" srcId="{A3414434-8C69-4BA2-9631-CC9C234A2B20}" destId="{09BF75CB-6EFE-4CFD-88F4-87A69BB8520C}" srcOrd="3" destOrd="0" parTransId="{A9CC34D5-D84C-4F50-9827-909759A147BA}" sibTransId="{1D50842A-B36C-42B6-96AE-5CEAC8E1F527}"/>
    <dgm:cxn modelId="{1AB4593F-3132-4681-8F20-A63BCD188CF5}" type="presParOf" srcId="{B48A8B69-338F-42CB-8A08-48BA84CCC8FB}" destId="{2453A419-74E9-4633-B5A2-C0476E50B016}" srcOrd="0" destOrd="0" presId="urn:microsoft.com/office/officeart/2005/8/layout/radial6"/>
    <dgm:cxn modelId="{D43537D8-A494-45D7-AE9A-EA1A74145D8B}" type="presParOf" srcId="{B48A8B69-338F-42CB-8A08-48BA84CCC8FB}" destId="{07B5CD7D-758D-45B1-B73B-49120ACA0E87}" srcOrd="1" destOrd="0" presId="urn:microsoft.com/office/officeart/2005/8/layout/radial6"/>
    <dgm:cxn modelId="{19380B64-1D50-43A1-9CF1-B9FEB786FD58}" type="presParOf" srcId="{B48A8B69-338F-42CB-8A08-48BA84CCC8FB}" destId="{AB42F7A9-0BF3-4FB8-A564-7D578496A978}" srcOrd="2" destOrd="0" presId="urn:microsoft.com/office/officeart/2005/8/layout/radial6"/>
    <dgm:cxn modelId="{0D636A7D-930C-4FCA-91B9-CC13F6174554}" type="presParOf" srcId="{B48A8B69-338F-42CB-8A08-48BA84CCC8FB}" destId="{59BE75D0-4FC6-4416-BE3E-137273FC89B0}" srcOrd="3" destOrd="0" presId="urn:microsoft.com/office/officeart/2005/8/layout/radial6"/>
    <dgm:cxn modelId="{3DEDB78A-ABBA-4D09-B764-26A6F77CBED9}" type="presParOf" srcId="{B48A8B69-338F-42CB-8A08-48BA84CCC8FB}" destId="{C2A01F00-90A3-46B6-96F6-B4F6B8A9837B}" srcOrd="4" destOrd="0" presId="urn:microsoft.com/office/officeart/2005/8/layout/radial6"/>
    <dgm:cxn modelId="{6EA07FCE-9D52-4407-9E86-800D9C6F2E35}" type="presParOf" srcId="{B48A8B69-338F-42CB-8A08-48BA84CCC8FB}" destId="{2D193A40-CC88-4A71-803B-DE12B4388952}" srcOrd="5" destOrd="0" presId="urn:microsoft.com/office/officeart/2005/8/layout/radial6"/>
    <dgm:cxn modelId="{C1EC26A4-A0AF-4EB8-A1B2-9897668E2248}" type="presParOf" srcId="{B48A8B69-338F-42CB-8A08-48BA84CCC8FB}" destId="{F7A821C0-13B7-4739-8EA7-4FCB34A61BD0}" srcOrd="6" destOrd="0" presId="urn:microsoft.com/office/officeart/2005/8/layout/radial6"/>
    <dgm:cxn modelId="{EA85EF6A-A535-446F-8CAF-6DC08BDA5897}" type="presParOf" srcId="{B48A8B69-338F-42CB-8A08-48BA84CCC8FB}" destId="{D1C0D8AB-275B-4BFE-9094-6D1C7BF13E9B}" srcOrd="7" destOrd="0" presId="urn:microsoft.com/office/officeart/2005/8/layout/radial6"/>
    <dgm:cxn modelId="{799218C7-AD2C-417D-B92D-BE2F70D8CB50}" type="presParOf" srcId="{B48A8B69-338F-42CB-8A08-48BA84CCC8FB}" destId="{0ACFBC99-DC50-43E2-94A6-CCDC5766FBB6}" srcOrd="8" destOrd="0" presId="urn:microsoft.com/office/officeart/2005/8/layout/radial6"/>
    <dgm:cxn modelId="{7E01BC0B-3D67-4AB9-A4AF-40E94F410817}" type="presParOf" srcId="{B48A8B69-338F-42CB-8A08-48BA84CCC8FB}" destId="{80CD3F20-DBE1-4CB3-99D5-6C9CC5588CA9}" srcOrd="9" destOrd="0" presId="urn:microsoft.com/office/officeart/2005/8/layout/radial6"/>
    <dgm:cxn modelId="{B1BDF62F-723C-47DE-A76D-A6062874227B}" type="presParOf" srcId="{B48A8B69-338F-42CB-8A08-48BA84CCC8FB}" destId="{713DE7A5-1375-4A29-9A63-2EEAF2833014}" srcOrd="10" destOrd="0" presId="urn:microsoft.com/office/officeart/2005/8/layout/radial6"/>
    <dgm:cxn modelId="{C826FD28-8682-4242-884A-835489641453}" type="presParOf" srcId="{B48A8B69-338F-42CB-8A08-48BA84CCC8FB}" destId="{E22407D4-7C68-46E1-906F-9637F3FFEDD4}" srcOrd="11" destOrd="0" presId="urn:microsoft.com/office/officeart/2005/8/layout/radial6"/>
    <dgm:cxn modelId="{E3F1A396-BD38-4EB7-824A-CB7C1C30A893}" type="presParOf" srcId="{B48A8B69-338F-42CB-8A08-48BA84CCC8FB}" destId="{7CC2936C-25B4-4CE6-9ACE-7C83BC878B6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C2936C-25B4-4CE6-9ACE-7C83BC878B66}">
      <dsp:nvSpPr>
        <dsp:cNvPr id="0" name=""/>
        <dsp:cNvSpPr/>
      </dsp:nvSpPr>
      <dsp:spPr>
        <a:xfrm>
          <a:off x="1956977" y="509177"/>
          <a:ext cx="3401244" cy="3401244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CD3F20-DBE1-4CB3-99D5-6C9CC5588CA9}">
      <dsp:nvSpPr>
        <dsp:cNvPr id="0" name=""/>
        <dsp:cNvSpPr/>
      </dsp:nvSpPr>
      <dsp:spPr>
        <a:xfrm>
          <a:off x="1956977" y="509177"/>
          <a:ext cx="3401244" cy="3401244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A821C0-13B7-4739-8EA7-4FCB34A61BD0}">
      <dsp:nvSpPr>
        <dsp:cNvPr id="0" name=""/>
        <dsp:cNvSpPr/>
      </dsp:nvSpPr>
      <dsp:spPr>
        <a:xfrm>
          <a:off x="1956977" y="509177"/>
          <a:ext cx="3401244" cy="3401244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BE75D0-4FC6-4416-BE3E-137273FC89B0}">
      <dsp:nvSpPr>
        <dsp:cNvPr id="0" name=""/>
        <dsp:cNvSpPr/>
      </dsp:nvSpPr>
      <dsp:spPr>
        <a:xfrm>
          <a:off x="1956977" y="509177"/>
          <a:ext cx="3401244" cy="3401244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53A419-74E9-4633-B5A2-C0476E50B016}">
      <dsp:nvSpPr>
        <dsp:cNvPr id="0" name=""/>
        <dsp:cNvSpPr/>
      </dsp:nvSpPr>
      <dsp:spPr>
        <a:xfrm>
          <a:off x="2774450" y="1366794"/>
          <a:ext cx="1766299" cy="1686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CC6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Sustainability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Connections</a:t>
          </a:r>
          <a:endParaRPr lang="en-US" sz="1400" b="1" kern="1200" dirty="0"/>
        </a:p>
      </dsp:txBody>
      <dsp:txXfrm>
        <a:off x="2774450" y="1366794"/>
        <a:ext cx="1766299" cy="1686010"/>
      </dsp:txXfrm>
    </dsp:sp>
    <dsp:sp modelId="{07B5CD7D-758D-45B1-B73B-49120ACA0E87}">
      <dsp:nvSpPr>
        <dsp:cNvPr id="0" name=""/>
        <dsp:cNvSpPr/>
      </dsp:nvSpPr>
      <dsp:spPr>
        <a:xfrm>
          <a:off x="3110031" y="1034"/>
          <a:ext cx="1095136" cy="10951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CC6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Innovation</a:t>
          </a:r>
          <a:endParaRPr lang="en-US" sz="1100" b="1" kern="1200" dirty="0"/>
        </a:p>
      </dsp:txBody>
      <dsp:txXfrm>
        <a:off x="3110031" y="1034"/>
        <a:ext cx="1095136" cy="1095136"/>
      </dsp:txXfrm>
    </dsp:sp>
    <dsp:sp modelId="{C2A01F00-90A3-46B6-96F6-B4F6B8A9837B}">
      <dsp:nvSpPr>
        <dsp:cNvPr id="0" name=""/>
        <dsp:cNvSpPr/>
      </dsp:nvSpPr>
      <dsp:spPr>
        <a:xfrm>
          <a:off x="4771229" y="1662231"/>
          <a:ext cx="1095136" cy="1095136"/>
        </a:xfrm>
        <a:prstGeom prst="ellipse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38100" cap="flat" cmpd="sng" algn="ctr">
          <a:solidFill>
            <a:srgbClr val="FFCC6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Consumer</a:t>
          </a:r>
        </a:p>
      </dsp:txBody>
      <dsp:txXfrm>
        <a:off x="4771229" y="1662231"/>
        <a:ext cx="1095136" cy="1095136"/>
      </dsp:txXfrm>
    </dsp:sp>
    <dsp:sp modelId="{D1C0D8AB-275B-4BFE-9094-6D1C7BF13E9B}">
      <dsp:nvSpPr>
        <dsp:cNvPr id="0" name=""/>
        <dsp:cNvSpPr/>
      </dsp:nvSpPr>
      <dsp:spPr>
        <a:xfrm>
          <a:off x="3110031" y="3323429"/>
          <a:ext cx="1095136" cy="1095136"/>
        </a:xfrm>
        <a:prstGeom prst="ellipse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38100" cap="flat" cmpd="sng" algn="ctr">
          <a:solidFill>
            <a:srgbClr val="FFCC6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ROI</a:t>
          </a:r>
          <a:endParaRPr lang="en-US" sz="1100" b="1" kern="1200" dirty="0"/>
        </a:p>
      </dsp:txBody>
      <dsp:txXfrm>
        <a:off x="3110031" y="3323429"/>
        <a:ext cx="1095136" cy="1095136"/>
      </dsp:txXfrm>
    </dsp:sp>
    <dsp:sp modelId="{713DE7A5-1375-4A29-9A63-2EEAF2833014}">
      <dsp:nvSpPr>
        <dsp:cNvPr id="0" name=""/>
        <dsp:cNvSpPr/>
      </dsp:nvSpPr>
      <dsp:spPr>
        <a:xfrm>
          <a:off x="1448834" y="1662231"/>
          <a:ext cx="1095136" cy="1095136"/>
        </a:xfrm>
        <a:prstGeom prst="ellipse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38100" cap="flat" cmpd="sng" algn="ctr">
          <a:solidFill>
            <a:srgbClr val="FFCC6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Talent</a:t>
          </a:r>
          <a:endParaRPr lang="en-US" sz="1100" b="1" kern="1200" dirty="0"/>
        </a:p>
      </dsp:txBody>
      <dsp:txXfrm>
        <a:off x="1448834" y="1662231"/>
        <a:ext cx="1095136" cy="1095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11/9/2012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089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11/9/2012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950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49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772400" cy="1470025"/>
          </a:xfrm>
        </p:spPr>
        <p:txBody>
          <a:bodyPr anchor="b" anchorCtr="0"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600" y="13284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1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181600"/>
            <a:ext cx="3962400" cy="3381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05200" y="5486400"/>
            <a:ext cx="3962400" cy="80486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274638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6278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676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3528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352800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>
            <a:endCxn id="9" idx="3"/>
          </p:cNvCxnSpPr>
          <p:nvPr userDrawn="1"/>
        </p:nvCxnSpPr>
        <p:spPr>
          <a:xfrm rot="5400000">
            <a:off x="1650603" y="3303191"/>
            <a:ext cx="3100388" cy="794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3963591" y="3809602"/>
            <a:ext cx="4114007" cy="15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00" y="4572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1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None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1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audio" Target="../media/audio9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Operationalize Sustainability: Sustainability </a:t>
            </a:r>
            <a:r>
              <a:rPr lang="en-US" dirty="0" smtClean="0"/>
              <a:t>Drivers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en-US" i="1" dirty="0">
                <a:solidFill>
                  <a:schemeClr val="tx1"/>
                </a:solidFill>
              </a:rPr>
              <a:t>Dr. Helen Eckmann</a:t>
            </a:r>
          </a:p>
          <a:p>
            <a:pPr algn="r"/>
            <a:r>
              <a:rPr lang="en-US" i="1" dirty="0">
                <a:solidFill>
                  <a:schemeClr val="tx1"/>
                </a:solidFill>
              </a:rPr>
              <a:t>Brandman University</a:t>
            </a:r>
          </a:p>
          <a:p>
            <a:pPr algn="r"/>
            <a:r>
              <a:rPr lang="en-US" i="1" dirty="0">
                <a:solidFill>
                  <a:schemeClr val="tx1"/>
                </a:solidFill>
              </a:rPr>
              <a:t>MBA Faculty, Innovation, Sustainability, </a:t>
            </a:r>
          </a:p>
          <a:p>
            <a:pPr algn="r"/>
            <a:r>
              <a:rPr lang="en-US" i="1" dirty="0">
                <a:solidFill>
                  <a:schemeClr val="tx1"/>
                </a:solidFill>
              </a:rPr>
              <a:t>Supply Chain and Strategy</a:t>
            </a:r>
          </a:p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~PP123.WAV">
            <a:hlinkClick r:id="" action="ppaction://media"/>
          </p:cNvPr>
          <p:cNvPicPr>
            <a:picLocks noRot="1" noChangeAspect="1"/>
          </p:cNvPicPr>
          <p:nvPr>
            <a:wavAudioFile r:embed="rId1" name="~PP123.WAV"/>
          </p:nvPr>
        </p:nvPicPr>
        <p:blipFill>
          <a:blip r:embed="rId3" cstate="print"/>
          <a:stretch>
            <a:fillRect/>
          </a:stretch>
        </p:blipFill>
        <p:spPr>
          <a:xfrm>
            <a:off x="8767763" y="6481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7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Elevator Speech 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 the “Drivers can be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‘On Message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’”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0" dirty="0"/>
              <a:t>Features </a:t>
            </a:r>
            <a:r>
              <a:rPr lang="en-US" sz="2400" b="0" i="1" dirty="0"/>
              <a:t>(What it is?)</a:t>
            </a:r>
          </a:p>
          <a:p>
            <a:pPr>
              <a:lnSpc>
                <a:spcPct val="150000"/>
              </a:lnSpc>
            </a:pPr>
            <a:r>
              <a:rPr lang="en-US" sz="2400" b="0" dirty="0"/>
              <a:t>Benefits </a:t>
            </a:r>
            <a:r>
              <a:rPr lang="en-US" sz="2400" b="0" i="1" dirty="0"/>
              <a:t>(What it will do for you!)</a:t>
            </a:r>
          </a:p>
          <a:p>
            <a:endParaRPr lang="en-US" sz="1200" b="0" dirty="0"/>
          </a:p>
          <a:p>
            <a:pPr>
              <a:lnSpc>
                <a:spcPct val="150000"/>
              </a:lnSpc>
            </a:pPr>
            <a:r>
              <a:rPr lang="en-US" sz="2400" b="0" dirty="0" smtClean="0"/>
              <a:t>			Pumpkin </a:t>
            </a:r>
            <a:r>
              <a:rPr lang="en-US" sz="2400" b="0" dirty="0"/>
              <a:t>Pie</a:t>
            </a:r>
          </a:p>
          <a:p>
            <a:pPr>
              <a:lnSpc>
                <a:spcPct val="150000"/>
              </a:lnSpc>
            </a:pPr>
            <a:r>
              <a:rPr lang="en-US" sz="2400" b="0" dirty="0" smtClean="0"/>
              <a:t>			Feature</a:t>
            </a:r>
            <a:r>
              <a:rPr lang="en-US" sz="2400" b="0" dirty="0"/>
              <a:t>: Easy to make</a:t>
            </a:r>
          </a:p>
          <a:p>
            <a:pPr>
              <a:lnSpc>
                <a:spcPct val="150000"/>
              </a:lnSpc>
            </a:pPr>
            <a:r>
              <a:rPr lang="en-US" sz="2400" b="0" dirty="0" smtClean="0"/>
              <a:t>			Benefit</a:t>
            </a:r>
            <a:r>
              <a:rPr lang="en-US" sz="2400" b="0" dirty="0"/>
              <a:t>: Melts in your mouth</a:t>
            </a:r>
          </a:p>
          <a:p>
            <a:endParaRPr lang="en-US" dirty="0"/>
          </a:p>
        </p:txBody>
      </p:sp>
      <p:pic>
        <p:nvPicPr>
          <p:cNvPr id="4" name="~PP730.WAV">
            <a:hlinkClick r:id="" action="ppaction://media"/>
          </p:cNvPr>
          <p:cNvPicPr>
            <a:picLocks noRot="1" noChangeAspect="1"/>
          </p:cNvPicPr>
          <p:nvPr>
            <a:wavAudioFile r:embed="rId1" name="~PP730.WAV"/>
          </p:nvPr>
        </p:nvPicPr>
        <p:blipFill>
          <a:blip r:embed="rId3" cstate="print"/>
          <a:stretch>
            <a:fillRect/>
          </a:stretch>
        </p:blipFill>
        <p:spPr>
          <a:xfrm>
            <a:off x="8767763" y="6481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83985"/>
      </p:ext>
    </p:extLst>
  </p:cSld>
  <p:clrMapOvr>
    <a:masterClrMapping/>
  </p:clrMapOvr>
  <p:transition advTm="27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Operationalize Sustainability: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373563"/>
          </a:xfrm>
        </p:spPr>
        <p:txBody>
          <a:bodyPr>
            <a:noAutofit/>
          </a:bodyPr>
          <a:lstStyle/>
          <a:p>
            <a:r>
              <a:rPr lang="en-US" sz="2000" dirty="0"/>
              <a:t>Know Why</a:t>
            </a:r>
          </a:p>
          <a:p>
            <a:pPr lvl="1"/>
            <a:r>
              <a:rPr lang="en-US" sz="2000" dirty="0"/>
              <a:t>Decide to do great things</a:t>
            </a:r>
          </a:p>
          <a:p>
            <a:r>
              <a:rPr lang="en-US" sz="2000" dirty="0"/>
              <a:t>Know Who</a:t>
            </a:r>
          </a:p>
          <a:p>
            <a:pPr lvl="1"/>
            <a:r>
              <a:rPr lang="en-US" sz="2000" dirty="0"/>
              <a:t>Find a champion with deep pockets</a:t>
            </a:r>
          </a:p>
          <a:p>
            <a:pPr lvl="1"/>
            <a:r>
              <a:rPr lang="en-US" sz="2000" dirty="0"/>
              <a:t>Look at your audience internally and externally</a:t>
            </a:r>
          </a:p>
          <a:p>
            <a:pPr lvl="1"/>
            <a:r>
              <a:rPr lang="en-US" sz="2000" dirty="0"/>
              <a:t>Find a cross-functional team of 12 – connect each to an external partner</a:t>
            </a:r>
          </a:p>
          <a:p>
            <a:r>
              <a:rPr lang="en-US" sz="2000" dirty="0" smtClean="0"/>
              <a:t>			Know </a:t>
            </a:r>
            <a:r>
              <a:rPr lang="en-US" sz="2000" dirty="0"/>
              <a:t>How</a:t>
            </a:r>
          </a:p>
          <a:p>
            <a:pPr lvl="7">
              <a:buSzPct val="70000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Strategy</a:t>
            </a:r>
          </a:p>
          <a:p>
            <a:pPr lvl="7">
              <a:buSzPct val="70000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Develop a process with some consensus</a:t>
            </a:r>
          </a:p>
          <a:p>
            <a:pPr lvl="7">
              <a:buSzPct val="70000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Continuous Improvement</a:t>
            </a:r>
          </a:p>
          <a:p>
            <a:r>
              <a:rPr lang="en-US" sz="2000" dirty="0" smtClean="0"/>
              <a:t>			Communicate </a:t>
            </a:r>
            <a:r>
              <a:rPr lang="en-US" sz="2000" dirty="0"/>
              <a:t>What</a:t>
            </a:r>
          </a:p>
          <a:p>
            <a:pPr lvl="7">
              <a:buSzPct val="70000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Develop an Elevator Speech for the program</a:t>
            </a:r>
          </a:p>
          <a:p>
            <a:endParaRPr lang="en-US" sz="2000" dirty="0"/>
          </a:p>
        </p:txBody>
      </p:sp>
      <p:pic>
        <p:nvPicPr>
          <p:cNvPr id="4" name="~PP2641.WAV">
            <a:hlinkClick r:id="" action="ppaction://media"/>
          </p:cNvPr>
          <p:cNvPicPr>
            <a:picLocks noRot="1" noChangeAspect="1"/>
          </p:cNvPicPr>
          <p:nvPr>
            <a:wavAudioFile r:embed="rId1" name="~PP2641.WAV"/>
          </p:nvPr>
        </p:nvPicPr>
        <p:blipFill>
          <a:blip r:embed="rId3" cstate="print"/>
          <a:stretch>
            <a:fillRect/>
          </a:stretch>
        </p:blipFill>
        <p:spPr>
          <a:xfrm>
            <a:off x="8767763" y="6481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0554952"/>
      </p:ext>
    </p:extLst>
  </p:cSld>
  <p:clrMapOvr>
    <a:masterClrMapping/>
  </p:clrMapOvr>
  <p:transition advTm="344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4373563"/>
          </a:xfrm>
        </p:spPr>
        <p:txBody>
          <a:bodyPr>
            <a:normAutofit/>
          </a:bodyPr>
          <a:lstStyle/>
          <a:p>
            <a:r>
              <a:rPr lang="en-US" sz="1500" b="0" dirty="0"/>
              <a:t>Chermack, T. (2011). </a:t>
            </a:r>
            <a:r>
              <a:rPr lang="en-US" sz="1500" b="0" i="1" dirty="0"/>
              <a:t>Scenario Planning in Organizations</a:t>
            </a:r>
            <a:r>
              <a:rPr lang="en-US" sz="1500" b="0" dirty="0"/>
              <a:t>. Berrett-Koehler Publishing. San </a:t>
            </a:r>
            <a:r>
              <a:rPr lang="en-US" sz="1500" b="0" dirty="0" smtClean="0"/>
              <a:t>Francisco</a:t>
            </a:r>
            <a:r>
              <a:rPr lang="en-US" sz="1500" b="0" dirty="0"/>
              <a:t>.</a:t>
            </a:r>
          </a:p>
          <a:p>
            <a:r>
              <a:rPr lang="en-US" sz="1500" b="0" dirty="0"/>
              <a:t>Crawford, M. &amp; Benedito, A. (2011). </a:t>
            </a:r>
            <a:r>
              <a:rPr lang="en-US" sz="1500" b="0" i="1" dirty="0"/>
              <a:t>New Product Development</a:t>
            </a:r>
            <a:r>
              <a:rPr lang="en-US" sz="1500" b="0" dirty="0"/>
              <a:t>. McGraw Hill Irwin. New York </a:t>
            </a:r>
          </a:p>
          <a:p>
            <a:r>
              <a:rPr lang="en-US" sz="1500" b="0" dirty="0"/>
              <a:t>Dweck, C. (2006). </a:t>
            </a:r>
            <a:r>
              <a:rPr lang="en-US" sz="1500" b="0" i="1" dirty="0"/>
              <a:t>Mindset. The new psychology of success</a:t>
            </a:r>
            <a:r>
              <a:rPr lang="en-US" sz="1500" b="0" dirty="0"/>
              <a:t>. Random House. New York.</a:t>
            </a:r>
          </a:p>
          <a:p>
            <a:r>
              <a:rPr lang="en-US" sz="1500" b="0" dirty="0"/>
              <a:t>Drucker, P. (1999). </a:t>
            </a:r>
            <a:r>
              <a:rPr lang="en-US" sz="1500" b="0" i="1" dirty="0"/>
              <a:t> Management challenges for the 21</a:t>
            </a:r>
            <a:r>
              <a:rPr lang="en-US" sz="1500" b="0" i="1" baseline="30000" dirty="0"/>
              <a:t>st</a:t>
            </a:r>
            <a:r>
              <a:rPr lang="en-US" sz="1500" b="0" i="1" dirty="0"/>
              <a:t> century</a:t>
            </a:r>
            <a:r>
              <a:rPr lang="en-US" sz="1500" b="0" dirty="0"/>
              <a:t>.  New York, Harper Collins.</a:t>
            </a:r>
          </a:p>
          <a:p>
            <a:r>
              <a:rPr lang="en-US" sz="1500" b="0" dirty="0"/>
              <a:t>Hitchcock, D. Willard, M. (2006). </a:t>
            </a:r>
            <a:r>
              <a:rPr lang="en-US" sz="1500" b="0" i="1" dirty="0"/>
              <a:t>The business guide to Sustainability</a:t>
            </a:r>
            <a:r>
              <a:rPr lang="en-US" sz="1500" b="0" dirty="0"/>
              <a:t>. Earthscan Publishing. </a:t>
            </a:r>
            <a:r>
              <a:rPr lang="en-US" sz="1500" b="0" dirty="0" smtClean="0"/>
              <a:t>Sterling</a:t>
            </a:r>
            <a:r>
              <a:rPr lang="en-US" sz="1500" b="0" dirty="0"/>
              <a:t>, VA.</a:t>
            </a:r>
          </a:p>
          <a:p>
            <a:r>
              <a:rPr lang="en-US" sz="1500" b="0" dirty="0"/>
              <a:t>Samuelson, W. &amp; Marks, S. (2012). </a:t>
            </a:r>
            <a:r>
              <a:rPr lang="en-US" sz="1500" b="0" i="1" dirty="0"/>
              <a:t>Managerial Economics</a:t>
            </a:r>
            <a:r>
              <a:rPr lang="en-US" sz="1500" b="0" dirty="0"/>
              <a:t>. Wiley &amp; Sons Publishing. Hoboken, </a:t>
            </a:r>
            <a:r>
              <a:rPr lang="en-US" sz="1500" b="0" dirty="0" smtClean="0"/>
              <a:t>NJ</a:t>
            </a:r>
            <a:r>
              <a:rPr lang="en-US" sz="1500" b="0" dirty="0"/>
              <a:t>.</a:t>
            </a:r>
          </a:p>
          <a:p>
            <a:r>
              <a:rPr lang="en-US" sz="1500" b="0" dirty="0"/>
              <a:t>Senge, P., Smith, B., Kruschwitz, N. Laur, J. &amp; Schley, S. (2010). </a:t>
            </a:r>
            <a:r>
              <a:rPr lang="en-US" sz="1500" b="0" i="1" dirty="0"/>
              <a:t>The necessary revolution: How </a:t>
            </a:r>
            <a:r>
              <a:rPr lang="en-US" sz="1500" b="0" i="1" dirty="0" smtClean="0"/>
              <a:t>Individuals</a:t>
            </a:r>
          </a:p>
          <a:p>
            <a:r>
              <a:rPr lang="en-US" sz="1500" b="0" i="1" dirty="0" smtClean="0"/>
              <a:t>     and </a:t>
            </a:r>
            <a:r>
              <a:rPr lang="en-US" sz="1500" b="0" i="1" dirty="0"/>
              <a:t>organizations are working together to create a sustainable world.</a:t>
            </a:r>
            <a:r>
              <a:rPr lang="en-US" sz="1500" b="0" dirty="0"/>
              <a:t> New </a:t>
            </a:r>
            <a:r>
              <a:rPr lang="en-US" sz="1500" b="0" dirty="0" smtClean="0"/>
              <a:t>York</a:t>
            </a:r>
            <a:r>
              <a:rPr lang="en-US" sz="1500" b="0" dirty="0"/>
              <a:t>. Broadway </a:t>
            </a:r>
            <a:r>
              <a:rPr lang="en-US" sz="1500" b="0" dirty="0" smtClean="0"/>
              <a:t>Business</a:t>
            </a:r>
          </a:p>
          <a:p>
            <a:r>
              <a:rPr lang="en-US" sz="1500" b="0" dirty="0" smtClean="0"/>
              <a:t>     Publishing</a:t>
            </a:r>
            <a:r>
              <a:rPr lang="en-US" sz="1500" b="0" dirty="0"/>
              <a:t>.</a:t>
            </a:r>
          </a:p>
          <a:p>
            <a:endParaRPr lang="en-US" sz="1500" dirty="0"/>
          </a:p>
        </p:txBody>
      </p:sp>
      <p:pic>
        <p:nvPicPr>
          <p:cNvPr id="4" name="~PP1691.WAV">
            <a:hlinkClick r:id="" action="ppaction://media"/>
          </p:cNvPr>
          <p:cNvPicPr>
            <a:picLocks noRot="1" noChangeAspect="1"/>
          </p:cNvPicPr>
          <p:nvPr>
            <a:wavAudioFile r:embed="rId1" name="~PP1691.WAV"/>
          </p:nvPr>
        </p:nvPicPr>
        <p:blipFill>
          <a:blip r:embed="rId3" cstate="print"/>
          <a:stretch>
            <a:fillRect/>
          </a:stretch>
        </p:blipFill>
        <p:spPr>
          <a:xfrm>
            <a:off x="8767763" y="6481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0157967"/>
      </p:ext>
    </p:extLst>
  </p:cSld>
  <p:clrMapOvr>
    <a:masterClrMapping/>
  </p:clrMapOvr>
  <p:transition advTm="27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Sustainability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1200" y="990600"/>
            <a:ext cx="8153400" cy="457200"/>
          </a:xfrm>
        </p:spPr>
        <p:txBody>
          <a:bodyPr/>
          <a:lstStyle/>
          <a:p>
            <a:r>
              <a:rPr lang="en-US" b="1" dirty="0"/>
              <a:t>Connecting to: Corporate Social Responsibilities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56162613"/>
              </p:ext>
            </p:extLst>
          </p:nvPr>
        </p:nvGraphicFramePr>
        <p:xfrm>
          <a:off x="1125495" y="1664368"/>
          <a:ext cx="8077200" cy="444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71700" y="23622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="" xmlns:p14="http://schemas.microsoft.com/office/powerpoint/2010/main" val="4244381678"/>
              </p:ext>
            </p:extLst>
          </p:nvPr>
        </p:nvGraphicFramePr>
        <p:xfrm>
          <a:off x="1447800" y="1600200"/>
          <a:ext cx="7315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~PP183.WAV">
            <a:hlinkClick r:id="" action="ppaction://media"/>
          </p:cNvPr>
          <p:cNvPicPr>
            <a:picLocks noRot="1" noChangeAspect="1"/>
          </p:cNvPicPr>
          <p:nvPr>
            <a:wavAudioFile r:embed="rId1" name="~PP183.WAV"/>
          </p:nvPr>
        </p:nvPicPr>
        <p:blipFill>
          <a:blip r:embed="rId13" cstate="print"/>
          <a:stretch>
            <a:fillRect/>
          </a:stretch>
        </p:blipFill>
        <p:spPr>
          <a:xfrm>
            <a:off x="8767763" y="6481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0349210"/>
      </p:ext>
    </p:extLst>
  </p:cSld>
  <p:clrMapOvr>
    <a:masterClrMapping/>
  </p:clrMapOvr>
  <p:transition advTm="73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55638"/>
            <a:ext cx="8229600" cy="63976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Getting Organizations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“Love a Challenge”</a:t>
            </a:r>
            <a:endParaRPr lang="en-US" i="1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609600" y="1981200"/>
            <a:ext cx="7315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Tx/>
              <a:buNone/>
              <a:defRPr sz="2800" b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213" indent="-227013" algn="l" defTabSz="914400" rtl="0" eaLnBrk="1" latinLnBrk="0" hangingPunct="1">
              <a:lnSpc>
                <a:spcPts val="26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7438" indent="-173038" algn="l" defTabSz="914400" rtl="0" eaLnBrk="1" latinLnBrk="0" hangingPunct="1">
              <a:lnSpc>
                <a:spcPts val="26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1463" indent="-169863" algn="l" defTabSz="914400" rtl="0" eaLnBrk="1" latinLnBrk="0" hangingPunct="1">
              <a:lnSpc>
                <a:spcPts val="26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1838" indent="-173038" algn="l" defTabSz="914400" rtl="0" eaLnBrk="1" latinLnBrk="0" hangingPunct="1">
              <a:lnSpc>
                <a:spcPts val="26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9600" b="0" dirty="0" smtClean="0"/>
              <a:t>Adults </a:t>
            </a:r>
            <a:r>
              <a:rPr lang="en-US" sz="9600" b="0" i="1" dirty="0" smtClean="0"/>
              <a:t>(and kids) </a:t>
            </a:r>
            <a:r>
              <a:rPr lang="en-US" sz="9600" b="0" dirty="0" smtClean="0"/>
              <a:t>only do amazing things when they have amazing things to do…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96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9600" b="0" dirty="0" smtClean="0"/>
              <a:t>How do we give our organizations amazing things to do?</a:t>
            </a:r>
          </a:p>
          <a:p>
            <a:endParaRPr lang="en-US" sz="26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                                                                                           </a:t>
            </a:r>
            <a:endParaRPr lang="en-US" sz="1100" b="0" dirty="0"/>
          </a:p>
        </p:txBody>
      </p:sp>
      <p:sp>
        <p:nvSpPr>
          <p:cNvPr id="2" name="Rectangle 1"/>
          <p:cNvSpPr/>
          <p:nvPr/>
        </p:nvSpPr>
        <p:spPr>
          <a:xfrm>
            <a:off x="4106779" y="6611779"/>
            <a:ext cx="51896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Dweck, C. (2006). Mindset. The new psychology of success. Random House. New York.</a:t>
            </a:r>
          </a:p>
        </p:txBody>
      </p:sp>
      <p:pic>
        <p:nvPicPr>
          <p:cNvPr id="5" name="~PP2531.WAV">
            <a:hlinkClick r:id="" action="ppaction://media"/>
          </p:cNvPr>
          <p:cNvPicPr>
            <a:picLocks noRot="1" noChangeAspect="1"/>
          </p:cNvPicPr>
          <p:nvPr>
            <a:wavAudioFile r:embed="rId1" name="~PP2531.WAV"/>
          </p:nvPr>
        </p:nvPicPr>
        <p:blipFill>
          <a:blip r:embed="rId3" cstate="print"/>
          <a:stretch>
            <a:fillRect/>
          </a:stretch>
        </p:blipFill>
        <p:spPr>
          <a:xfrm>
            <a:off x="8767763" y="6481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49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BART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08350" y="1752600"/>
            <a:ext cx="1296650" cy="609600"/>
            <a:chOff x="4648200" y="2286000"/>
            <a:chExt cx="129665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Perpetua" pitchFamily="18" charset="0"/>
                </a:rPr>
                <a:t>1</a:t>
              </a:r>
              <a:endParaRPr lang="en-US" sz="3600" dirty="0">
                <a:latin typeface="Perpetua" pitchFamily="18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8350" y="2463800"/>
            <a:ext cx="1296650" cy="609600"/>
            <a:chOff x="4648200" y="2286000"/>
            <a:chExt cx="1296650" cy="609600"/>
          </a:xfrm>
        </p:grpSpPr>
        <p:sp>
          <p:nvSpPr>
            <p:cNvPr id="14" name="Rounded Rectangle 13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Perpetua" pitchFamily="18" charset="0"/>
                </a:rPr>
                <a:t>2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8350" y="3175000"/>
            <a:ext cx="1296650" cy="609600"/>
            <a:chOff x="4648200" y="2286000"/>
            <a:chExt cx="1296650" cy="609600"/>
          </a:xfrm>
        </p:grpSpPr>
        <p:sp>
          <p:nvSpPr>
            <p:cNvPr id="17" name="Rounded Rectangle 16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Perpetua" pitchFamily="18" charset="0"/>
                </a:rPr>
                <a:t>3</a:t>
              </a:r>
              <a:endParaRPr lang="en-US" sz="3600" dirty="0">
                <a:latin typeface="Perpetua" pitchFamily="18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8350" y="3886200"/>
            <a:ext cx="1296650" cy="609600"/>
            <a:chOff x="4648200" y="2286000"/>
            <a:chExt cx="1296650" cy="609600"/>
          </a:xfrm>
        </p:grpSpPr>
        <p:sp>
          <p:nvSpPr>
            <p:cNvPr id="20" name="Rounded Rectangle 19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Perpetua" pitchFamily="18" charset="0"/>
                </a:rPr>
                <a:t>4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798820" y="1637674"/>
            <a:ext cx="5211580" cy="724526"/>
          </a:xfrm>
        </p:spPr>
        <p:txBody>
          <a:bodyPr tIns="228600">
            <a:normAutofit/>
          </a:bodyPr>
          <a:lstStyle/>
          <a:p>
            <a:r>
              <a:rPr lang="en-US" b="1" cap="all" dirty="0">
                <a:solidFill>
                  <a:schemeClr val="accent1">
                    <a:lumMod val="75000"/>
                  </a:schemeClr>
                </a:solidFill>
              </a:rPr>
              <a:t>Boundaries</a:t>
            </a:r>
            <a:r>
              <a:rPr lang="en-US" dirty="0"/>
              <a:t> – what can you do?</a:t>
            </a:r>
          </a:p>
        </p:txBody>
      </p:sp>
      <p:sp>
        <p:nvSpPr>
          <p:cNvPr id="23" name="Text Placeholder 9"/>
          <p:cNvSpPr txBox="1">
            <a:spLocks/>
          </p:cNvSpPr>
          <p:nvPr/>
        </p:nvSpPr>
        <p:spPr>
          <a:xfrm>
            <a:off x="1875020" y="2362200"/>
            <a:ext cx="5135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/>
          </a:bodyPr>
          <a:lstStyle/>
          <a:p>
            <a:r>
              <a:rPr lang="en-US" sz="2400" b="1" cap="all" dirty="0">
                <a:solidFill>
                  <a:schemeClr val="accent1">
                    <a:lumMod val="75000"/>
                  </a:schemeClr>
                </a:solidFill>
              </a:rPr>
              <a:t>Authority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– what can you get?</a:t>
            </a:r>
          </a:p>
        </p:txBody>
      </p:sp>
      <p:sp>
        <p:nvSpPr>
          <p:cNvPr id="24" name="Text Placeholder 9"/>
          <p:cNvSpPr txBox="1">
            <a:spLocks/>
          </p:cNvSpPr>
          <p:nvPr/>
        </p:nvSpPr>
        <p:spPr>
          <a:xfrm>
            <a:off x="1875020" y="3048000"/>
            <a:ext cx="68879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/>
          </a:bodyPr>
          <a:lstStyle/>
          <a:p>
            <a:r>
              <a:rPr lang="en-US" sz="2400" b="1" cap="all" dirty="0">
                <a:solidFill>
                  <a:schemeClr val="accent1">
                    <a:lumMod val="75000"/>
                  </a:schemeClr>
                </a:solidFill>
              </a:rPr>
              <a:t>Role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– how this fits into the organization?</a:t>
            </a:r>
          </a:p>
        </p:txBody>
      </p:sp>
      <p:sp>
        <p:nvSpPr>
          <p:cNvPr id="25" name="Text Placeholder 9"/>
          <p:cNvSpPr txBox="1">
            <a:spLocks/>
          </p:cNvSpPr>
          <p:nvPr/>
        </p:nvSpPr>
        <p:spPr>
          <a:xfrm>
            <a:off x="1875020" y="3771274"/>
            <a:ext cx="73451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/>
          </a:bodyPr>
          <a:lstStyle/>
          <a:p>
            <a:r>
              <a:rPr lang="en-US" sz="2400" b="1" cap="all" dirty="0">
                <a:solidFill>
                  <a:schemeClr val="accent1">
                    <a:lumMod val="75000"/>
                  </a:schemeClr>
                </a:solidFill>
              </a:rPr>
              <a:t>Task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– what is Step 1, Step 2 &amp; Bottom Line?</a:t>
            </a:r>
          </a:p>
        </p:txBody>
      </p:sp>
      <p:pic>
        <p:nvPicPr>
          <p:cNvPr id="26" name="~PP3171.WAV">
            <a:hlinkClick r:id="" action="ppaction://media"/>
          </p:cNvPr>
          <p:cNvPicPr>
            <a:picLocks noRot="1" noChangeAspect="1"/>
          </p:cNvPicPr>
          <p:nvPr>
            <a:wavAudioFile r:embed="rId1" name="~PP3171.WAV"/>
          </p:nvPr>
        </p:nvPicPr>
        <p:blipFill>
          <a:blip r:embed="rId3" cstate="print"/>
          <a:stretch>
            <a:fillRect/>
          </a:stretch>
        </p:blipFill>
        <p:spPr>
          <a:xfrm>
            <a:off x="8767763" y="6481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65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715000" cy="327659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What is our mission?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Who is our customer?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What does the customer value?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What are our results?                     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What is our plan? 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Drucker’s Questions </a:t>
            </a:r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371600"/>
            <a:ext cx="1691639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 rot="10800000" flipV="1">
            <a:off x="3962400" y="6611777"/>
            <a:ext cx="5867400" cy="246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Drucker, P. (1999). </a:t>
            </a:r>
            <a:r>
              <a:rPr lang="en-US" sz="1000" i="1" dirty="0" smtClean="0">
                <a:solidFill>
                  <a:schemeClr val="tx2">
                    <a:lumMod val="75000"/>
                  </a:schemeClr>
                </a:solidFill>
              </a:rPr>
              <a:t> Management challenges for the 21</a:t>
            </a:r>
            <a:r>
              <a:rPr lang="en-US" sz="1000" i="1" baseline="30000" dirty="0" smtClean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n-US" sz="1000" i="1" dirty="0" smtClean="0">
                <a:solidFill>
                  <a:schemeClr val="tx2">
                    <a:lumMod val="75000"/>
                  </a:schemeClr>
                </a:solidFill>
              </a:rPr>
              <a:t> century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.  New York, Harper Collins.</a:t>
            </a:r>
          </a:p>
        </p:txBody>
      </p:sp>
      <p:pic>
        <p:nvPicPr>
          <p:cNvPr id="6" name="~PP2821.WAV">
            <a:hlinkClick r:id="" action="ppaction://media"/>
          </p:cNvPr>
          <p:cNvPicPr>
            <a:picLocks noRot="1" noChangeAspect="1"/>
          </p:cNvPicPr>
          <p:nvPr>
            <a:wavAudioFile r:embed="rId1" name="~PP2821.WAV"/>
          </p:nvPr>
        </p:nvPicPr>
        <p:blipFill>
          <a:blip r:embed="rId4" cstate="print"/>
          <a:stretch>
            <a:fillRect/>
          </a:stretch>
        </p:blipFill>
        <p:spPr>
          <a:xfrm>
            <a:off x="8767763" y="6481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60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Standards as New Product Development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6611779"/>
            <a:ext cx="5638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Crawford, M. &amp; Benedito, A. (2011). </a:t>
            </a:r>
            <a:r>
              <a:rPr lang="en-US" sz="1000" i="1" dirty="0">
                <a:solidFill>
                  <a:schemeClr val="tx2">
                    <a:lumMod val="75000"/>
                  </a:schemeClr>
                </a:solidFill>
              </a:rPr>
              <a:t>New Product Development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. McGraw Hill Irwin. New York.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4191000" cy="47244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US" sz="2400" dirty="0" smtClean="0"/>
              <a:t>Implementation </a:t>
            </a:r>
            <a:r>
              <a:rPr lang="en-US" sz="2400" dirty="0"/>
              <a:t>Problems and Opportunities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US" sz="2400" dirty="0"/>
              <a:t>Analysis </a:t>
            </a:r>
            <a:r>
              <a:rPr lang="en-US" sz="2000" i="1" dirty="0"/>
              <a:t>(including trade off)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US" sz="2400" dirty="0"/>
              <a:t>Test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US" sz="2400" dirty="0"/>
              <a:t>Protocol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US" sz="2400" dirty="0"/>
              <a:t>Do It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US" sz="2400" dirty="0"/>
              <a:t>Analyze, </a:t>
            </a:r>
            <a:r>
              <a:rPr lang="en-US" sz="2400" dirty="0" smtClean="0"/>
              <a:t>review </a:t>
            </a:r>
            <a:r>
              <a:rPr lang="en-US" sz="2400" dirty="0"/>
              <a:t>and go back to #1 above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114800" cy="4724400"/>
          </a:xfrm>
          <a:ln>
            <a:noFill/>
          </a:ln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Overview of Opportunity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Solve what problem?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Opportunity Identification/Strategic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Perception Mapping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Develop </a:t>
            </a:r>
            <a:r>
              <a:rPr lang="en-US" sz="2400" dirty="0" smtClean="0"/>
              <a:t>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Creativity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33900" y="1600200"/>
            <a:ext cx="38100" cy="4191000"/>
          </a:xfrm>
          <a:prstGeom prst="line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~PP93.WAV">
            <a:hlinkClick r:id="" action="ppaction://media"/>
          </p:cNvPr>
          <p:cNvPicPr>
            <a:picLocks noRot="1" noChangeAspect="1"/>
          </p:cNvPicPr>
          <p:nvPr>
            <a:wavAudioFile r:embed="rId1" name="~PP93.WAV"/>
          </p:nvPr>
        </p:nvPicPr>
        <p:blipFill>
          <a:blip r:embed="rId3" cstate="print"/>
          <a:stretch>
            <a:fillRect/>
          </a:stretch>
        </p:blipFill>
        <p:spPr>
          <a:xfrm>
            <a:off x="8767763" y="6481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75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5410200" cy="35814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/>
              <a:t>Define </a:t>
            </a:r>
            <a:r>
              <a:rPr lang="en-US" sz="2400" dirty="0"/>
              <a:t>the Problem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/>
              <a:t>Determine the Objectives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/>
              <a:t>Explore the Alternatives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/>
              <a:t>Predict the Consequences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/>
              <a:t>Make a Choice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/>
              <a:t>Perform a Sensitivity Analysis </a:t>
            </a:r>
          </a:p>
          <a:p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Standards for Economic Decision Making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200" y="1295400"/>
            <a:ext cx="8153400" cy="457200"/>
          </a:xfrm>
        </p:spPr>
        <p:txBody>
          <a:bodyPr/>
          <a:lstStyle/>
          <a:p>
            <a:pPr marL="457200" indent="-457200"/>
            <a:r>
              <a:rPr lang="en-US" b="1" dirty="0"/>
              <a:t>Six Steps of Economic Decision Making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2600" y="4876800"/>
            <a:ext cx="3158237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lnSpc>
                <a:spcPct val="120000"/>
              </a:lnSpc>
              <a:buNone/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</a:rPr>
              <a:t>(What lies behind?)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200" y="6611779"/>
            <a:ext cx="5943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Samuelson, W. &amp; Marks, S. (2012). Managerial Economics. Wiley &amp; Sons Publishing. Hoboken, NJ</a:t>
            </a:r>
          </a:p>
        </p:txBody>
      </p:sp>
      <p:pic>
        <p:nvPicPr>
          <p:cNvPr id="8" name="~PP909.WAV">
            <a:hlinkClick r:id="" action="ppaction://media"/>
          </p:cNvPr>
          <p:cNvPicPr>
            <a:picLocks noRot="1" noChangeAspect="1"/>
          </p:cNvPicPr>
          <p:nvPr>
            <a:wavAudioFile r:embed="rId1" name="~PP909.WAV"/>
          </p:nvPr>
        </p:nvPicPr>
        <p:blipFill>
          <a:blip r:embed="rId3" cstate="print"/>
          <a:stretch>
            <a:fillRect/>
          </a:stretch>
        </p:blipFill>
        <p:spPr>
          <a:xfrm>
            <a:off x="8767763" y="6481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497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1525727"/>
            <a:ext cx="4191000" cy="3505199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/>
              <a:t>Senior Management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/>
              <a:t>A Champion with power, authority &amp; access to cash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/>
              <a:t>Purchasing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IT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/>
              <a:t>Accounting &amp; Finance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Internal – Identification of Sustainability Drivers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95800" y="6457890"/>
            <a:ext cx="518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Hitchcock, D. Willard, M. (2006). The business guide to Sustainability. Earthscan Publishing. Sterling, VA.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1524000"/>
            <a:ext cx="4572000" cy="25683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70000"/>
              <a:buFont typeface="+mj-lt"/>
              <a:buAutoNum type="arabicPeriod" startAt="6"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HR</a:t>
            </a:r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70000"/>
              <a:buFont typeface="+mj-lt"/>
              <a:buAutoNum type="arabicPeriod" startAt="6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Marketing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70000"/>
              <a:buFont typeface="+mj-lt"/>
              <a:buAutoNum type="arabicPeriod" startAt="6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Cross Functional/Cross Organizational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70000"/>
              <a:buFont typeface="+mj-lt"/>
              <a:buAutoNum type="arabicPeriod" startAt="6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Twelve team members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33900" y="1600200"/>
            <a:ext cx="38100" cy="4191000"/>
          </a:xfrm>
          <a:prstGeom prst="line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~PP1869.WAV">
            <a:hlinkClick r:id="" action="ppaction://media"/>
          </p:cNvPr>
          <p:cNvPicPr>
            <a:picLocks noRot="1" noChangeAspect="1"/>
          </p:cNvPicPr>
          <p:nvPr>
            <a:wavAudioFile r:embed="rId1" name="~PP1869.WAV"/>
          </p:nvPr>
        </p:nvPicPr>
        <p:blipFill>
          <a:blip r:embed="rId3" cstate="print"/>
          <a:stretch>
            <a:fillRect/>
          </a:stretch>
        </p:blipFill>
        <p:spPr>
          <a:xfrm>
            <a:off x="8767763" y="6481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62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400" y="1600200"/>
            <a:ext cx="4343401" cy="3429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/>
              <a:t>Consumers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/>
              <a:t>Partnerships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/>
              <a:t>Government Agencies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/>
              <a:t>Government Grants </a:t>
            </a:r>
            <a:r>
              <a:rPr lang="en-US" sz="2200" dirty="0" smtClean="0"/>
              <a:t>- </a:t>
            </a:r>
            <a:r>
              <a:rPr lang="en-US" sz="2000" i="1" dirty="0" smtClean="0"/>
              <a:t>(</a:t>
            </a:r>
            <a:r>
              <a:rPr lang="en-US" sz="2000" i="1" dirty="0"/>
              <a:t>available to consumer or organization)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External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1000" y="6457890"/>
            <a:ext cx="502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Chermack, T. (2011). Scenario Planning in Organizations. Berrett-Koehler Publishing. San Francisco.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80284" y="1564279"/>
            <a:ext cx="4387516" cy="2771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+mj-lt"/>
              <a:buAutoNum type="arabicPeriod" startAt="5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Private Funds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+mj-lt"/>
              <a:buAutoNum type="arabicPeriod" startAt="5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Suppliers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+mj-lt"/>
              <a:buAutoNum type="arabicPeriod" startAt="5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Vendors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+mj-lt"/>
              <a:buAutoNum type="arabicPeriod" startAt="5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Each external contact has internal liaison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533900" y="1600200"/>
            <a:ext cx="38100" cy="4191000"/>
          </a:xfrm>
          <a:prstGeom prst="line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~PP1712.WAV">
            <a:hlinkClick r:id="" action="ppaction://media"/>
          </p:cNvPr>
          <p:cNvPicPr>
            <a:picLocks noRot="1" noChangeAspect="1"/>
          </p:cNvPicPr>
          <p:nvPr>
            <a:wavAudioFile r:embed="rId1" name="~PP1712.WAV"/>
          </p:nvPr>
        </p:nvPicPr>
        <p:blipFill>
          <a:blip r:embed="rId4" cstate="print"/>
          <a:stretch>
            <a:fillRect/>
          </a:stretch>
        </p:blipFill>
        <p:spPr>
          <a:xfrm>
            <a:off x="8767763" y="6481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6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10185728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ganic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058B8F9-E30F-4801-8C2F-8CE4BF5998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TS101857281</Template>
  <TotalTime>5509</TotalTime>
  <Words>648</Words>
  <Application>Microsoft Office PowerPoint</Application>
  <PresentationFormat>On-screen Show (4:3)</PresentationFormat>
  <Paragraphs>118</Paragraphs>
  <Slides>12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Segoe UI</vt:lpstr>
      <vt:lpstr>Perpetua</vt:lpstr>
      <vt:lpstr>Calibri</vt:lpstr>
      <vt:lpstr>TS101857281</vt:lpstr>
      <vt:lpstr>Operationalize Sustainability: Sustainability Drivers</vt:lpstr>
      <vt:lpstr>Sustainability</vt:lpstr>
      <vt:lpstr>Getting Organizations To:  “Love a Challenge”</vt:lpstr>
      <vt:lpstr>BART</vt:lpstr>
      <vt:lpstr>Drucker’s Questions </vt:lpstr>
      <vt:lpstr>Standards as New Product Development</vt:lpstr>
      <vt:lpstr>Standards for Economic Decision Making</vt:lpstr>
      <vt:lpstr>Internal – Identification of Sustainability Drivers</vt:lpstr>
      <vt:lpstr>External</vt:lpstr>
      <vt:lpstr>Elevator Speech – so the “Drivers can be ‘On Message’”</vt:lpstr>
      <vt:lpstr>Operationalize Sustainability: Conclusions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in Yellow Flower</dc:title>
  <dc:creator>Kim</dc:creator>
  <cp:lastModifiedBy>Helen</cp:lastModifiedBy>
  <cp:revision>21</cp:revision>
  <dcterms:created xsi:type="dcterms:W3CDTF">2011-03-11T22:32:53Z</dcterms:created>
  <dcterms:modified xsi:type="dcterms:W3CDTF">2012-11-12T15:21:58Z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TC101857281</vt:lpwstr>
  </property>
</Properties>
</file>